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2" autoAdjust="0"/>
    <p:restoredTop sz="94660"/>
  </p:normalViewPr>
  <p:slideViewPr>
    <p:cSldViewPr snapToGrid="0">
      <p:cViewPr varScale="1">
        <p:scale>
          <a:sx n="37" d="100"/>
          <a:sy n="37" d="100"/>
        </p:scale>
        <p:origin x="-72" y="-7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4191951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2665451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EECF2A8-9F59-4538-834C-DA68F213972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1038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992ED52-66C1-4277-AE0C-BA2D6D640AB6}"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2793127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992ED52-66C1-4277-AE0C-BA2D6D640AB6}"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ECF2A8-9F59-4538-834C-DA68F213972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9302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A992ED52-66C1-4277-AE0C-BA2D6D640AB6}"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2841679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1172451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246734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445263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92ED52-66C1-4277-AE0C-BA2D6D640AB6}"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325652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92ED52-66C1-4277-AE0C-BA2D6D640AB6}"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816698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92ED52-66C1-4277-AE0C-BA2D6D640AB6}" type="datetimeFigureOut">
              <a:rPr lang="en-US" smtClean="0"/>
              <a:t>6/27/2017</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371401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92ED52-66C1-4277-AE0C-BA2D6D640AB6}" type="datetimeFigureOut">
              <a:rPr lang="en-US" smtClean="0"/>
              <a:t>6/27/2017</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536211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92ED52-66C1-4277-AE0C-BA2D6D640AB6}" type="datetimeFigureOut">
              <a:rPr lang="en-US" smtClean="0"/>
              <a:t>6/27/2017</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1224305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992ED52-66C1-4277-AE0C-BA2D6D640AB6}"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2964396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992ED52-66C1-4277-AE0C-BA2D6D640AB6}"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EECF2A8-9F59-4538-834C-DA68F213972E}" type="slidenum">
              <a:rPr lang="en-US" smtClean="0"/>
              <a:t>‹#›</a:t>
            </a:fld>
            <a:endParaRPr lang="en-US"/>
          </a:p>
        </p:txBody>
      </p:sp>
    </p:spTree>
    <p:extLst>
      <p:ext uri="{BB962C8B-B14F-4D97-AF65-F5344CB8AC3E}">
        <p14:creationId xmlns:p14="http://schemas.microsoft.com/office/powerpoint/2010/main" val="90043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992ED52-66C1-4277-AE0C-BA2D6D640AB6}" type="datetimeFigureOut">
              <a:rPr lang="en-US" smtClean="0"/>
              <a:t>6/27/2017</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EECF2A8-9F59-4538-834C-DA68F213972E}" type="slidenum">
              <a:rPr lang="en-US" smtClean="0"/>
              <a:t>‹#›</a:t>
            </a:fld>
            <a:endParaRPr lang="en-US"/>
          </a:p>
        </p:txBody>
      </p:sp>
    </p:spTree>
    <p:extLst>
      <p:ext uri="{BB962C8B-B14F-4D97-AF65-F5344CB8AC3E}">
        <p14:creationId xmlns:p14="http://schemas.microsoft.com/office/powerpoint/2010/main" val="249167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biblehub.com/hebrew/limshicho_4899.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48EA41-0A0F-455E-9761-52D1357AE9E0}"/>
              </a:ext>
            </a:extLst>
          </p:cNvPr>
          <p:cNvSpPr>
            <a:spLocks noGrp="1"/>
          </p:cNvSpPr>
          <p:nvPr>
            <p:ph type="ctrTitle"/>
          </p:nvPr>
        </p:nvSpPr>
        <p:spPr>
          <a:xfrm>
            <a:off x="1881809" y="2514600"/>
            <a:ext cx="10310191" cy="2262781"/>
          </a:xfrm>
        </p:spPr>
        <p:txBody>
          <a:bodyPr/>
          <a:lstStyle/>
          <a:p>
            <a:pPr algn="ctr"/>
            <a:r>
              <a:rPr lang="en-US" b="1" dirty="0"/>
              <a:t>God’s Shaping of His Story</a:t>
            </a:r>
            <a:r>
              <a:rPr lang="en-US" dirty="0"/>
              <a:t/>
            </a:r>
            <a:br>
              <a:rPr lang="en-US" dirty="0"/>
            </a:br>
            <a:endParaRPr lang="en-US" dirty="0"/>
          </a:p>
        </p:txBody>
      </p:sp>
      <p:sp>
        <p:nvSpPr>
          <p:cNvPr id="3" name="Subtitle 2">
            <a:extLst>
              <a:ext uri="{FF2B5EF4-FFF2-40B4-BE49-F238E27FC236}">
                <a16:creationId xmlns:a16="http://schemas.microsoft.com/office/drawing/2014/main" xmlns="" id="{58731809-F744-4217-9CAC-49E9053A37A6}"/>
              </a:ext>
            </a:extLst>
          </p:cNvPr>
          <p:cNvSpPr>
            <a:spLocks noGrp="1"/>
          </p:cNvSpPr>
          <p:nvPr>
            <p:ph type="subTitle" idx="1"/>
          </p:nvPr>
        </p:nvSpPr>
        <p:spPr/>
        <p:txBody>
          <a:bodyPr>
            <a:normAutofit/>
          </a:bodyPr>
          <a:lstStyle/>
          <a:p>
            <a:r>
              <a:rPr lang="en-US" sz="2400" dirty="0"/>
              <a:t>Isaiah 45</a:t>
            </a:r>
          </a:p>
        </p:txBody>
      </p:sp>
    </p:spTree>
    <p:extLst>
      <p:ext uri="{BB962C8B-B14F-4D97-AF65-F5344CB8AC3E}">
        <p14:creationId xmlns:p14="http://schemas.microsoft.com/office/powerpoint/2010/main" val="673176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1D40DDE5-2D9C-4269-A288-0D145147E4CC}"/>
              </a:ext>
            </a:extLst>
          </p:cNvPr>
          <p:cNvPicPr>
            <a:picLocks noChangeAspect="1"/>
          </p:cNvPicPr>
          <p:nvPr/>
        </p:nvPicPr>
        <p:blipFill>
          <a:blip r:embed="rId2"/>
          <a:stretch>
            <a:fillRect/>
          </a:stretch>
        </p:blipFill>
        <p:spPr>
          <a:xfrm>
            <a:off x="1709529" y="0"/>
            <a:ext cx="9037983" cy="6790835"/>
          </a:xfrm>
          <a:prstGeom prst="rect">
            <a:avLst/>
          </a:prstGeom>
        </p:spPr>
      </p:pic>
    </p:spTree>
    <p:extLst>
      <p:ext uri="{BB962C8B-B14F-4D97-AF65-F5344CB8AC3E}">
        <p14:creationId xmlns:p14="http://schemas.microsoft.com/office/powerpoint/2010/main" val="3626234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map of isaiah's time">
            <a:extLst>
              <a:ext uri="{FF2B5EF4-FFF2-40B4-BE49-F238E27FC236}">
                <a16:creationId xmlns:a16="http://schemas.microsoft.com/office/drawing/2014/main" xmlns="" id="{C5B56509-DDD4-4346-A53C-6879B1D1B7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52450"/>
            <a:ext cx="12192000" cy="5751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896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FF5B38-34E6-489F-A9EE-AD092B0AFEBC}"/>
              </a:ext>
            </a:extLst>
          </p:cNvPr>
          <p:cNvSpPr>
            <a:spLocks noGrp="1"/>
          </p:cNvSpPr>
          <p:nvPr>
            <p:ph type="title"/>
          </p:nvPr>
        </p:nvSpPr>
        <p:spPr>
          <a:xfrm>
            <a:off x="1731534" y="-1"/>
            <a:ext cx="8911687" cy="1457739"/>
          </a:xfrm>
        </p:spPr>
        <p:txBody>
          <a:bodyPr>
            <a:normAutofit/>
          </a:bodyPr>
          <a:lstStyle/>
          <a:p>
            <a:pPr algn="ctr"/>
            <a:r>
              <a:rPr lang="en-US" sz="4800" b="1" u="sng" dirty="0"/>
              <a:t>Anointed</a:t>
            </a:r>
          </a:p>
        </p:txBody>
      </p:sp>
      <p:sp>
        <p:nvSpPr>
          <p:cNvPr id="3" name="Content Placeholder 2">
            <a:extLst>
              <a:ext uri="{FF2B5EF4-FFF2-40B4-BE49-F238E27FC236}">
                <a16:creationId xmlns:a16="http://schemas.microsoft.com/office/drawing/2014/main" xmlns="" id="{93188490-EC77-4F76-A5BD-E771BD2EB263}"/>
              </a:ext>
            </a:extLst>
          </p:cNvPr>
          <p:cNvSpPr>
            <a:spLocks noGrp="1"/>
          </p:cNvSpPr>
          <p:nvPr>
            <p:ph idx="1"/>
          </p:nvPr>
        </p:nvSpPr>
        <p:spPr>
          <a:xfrm>
            <a:off x="1246909" y="914401"/>
            <a:ext cx="10945092" cy="5777948"/>
          </a:xfrm>
        </p:spPr>
        <p:txBody>
          <a:bodyPr>
            <a:normAutofit/>
          </a:bodyPr>
          <a:lstStyle/>
          <a:p>
            <a:pPr marL="0" indent="0">
              <a:buNone/>
            </a:pPr>
            <a:r>
              <a:rPr lang="en-US" sz="6000" dirty="0">
                <a:solidFill>
                  <a:srgbClr val="001320"/>
                </a:solidFill>
                <a:latin typeface="Ezra SIL" panose="02000400000000000000" pitchFamily="2" charset="-79"/>
                <a:cs typeface="Ezra SIL" panose="02000400000000000000" pitchFamily="2" charset="-79"/>
              </a:rPr>
              <a:t>	</a:t>
            </a:r>
            <a:r>
              <a:rPr lang="he-IL" sz="6000" dirty="0">
                <a:solidFill>
                  <a:srgbClr val="001320"/>
                </a:solidFill>
                <a:latin typeface="Ezra SIL" panose="02000400000000000000" pitchFamily="2" charset="-79"/>
                <a:cs typeface="Ezra SIL" panose="02000400000000000000" pitchFamily="2" charset="-79"/>
              </a:rPr>
              <a:t>לִמְשִׁיחוֹ֮</a:t>
            </a:r>
            <a:r>
              <a:rPr lang="en-US" sz="6000" dirty="0">
                <a:solidFill>
                  <a:srgbClr val="001320"/>
                </a:solidFill>
                <a:latin typeface="Ezra SIL" panose="02000400000000000000" pitchFamily="2" charset="-79"/>
                <a:cs typeface="Ezra SIL" panose="02000400000000000000" pitchFamily="2" charset="-79"/>
              </a:rPr>
              <a:t>   </a:t>
            </a:r>
            <a:r>
              <a:rPr lang="en-US" sz="3600" dirty="0" err="1">
                <a:solidFill>
                  <a:srgbClr val="99D6FF"/>
                </a:solidFill>
                <a:latin typeface="Arial" panose="020B0604020202020204" pitchFamily="34" charset="0"/>
                <a:hlinkClick r:id="rId2" tooltip="lim·šî·ḥōw: to his anointed -- Occurrence 3 of 3."/>
              </a:rPr>
              <a:t>lim·šî·ḥōw</a:t>
            </a:r>
            <a:r>
              <a:rPr lang="en-US" sz="3600" dirty="0">
                <a:solidFill>
                  <a:srgbClr val="99D6FF"/>
                </a:solidFill>
                <a:latin typeface="Arial" panose="020B0604020202020204" pitchFamily="34" charset="0"/>
              </a:rPr>
              <a:t>   </a:t>
            </a:r>
            <a:r>
              <a:rPr lang="en-US" sz="3600" dirty="0">
                <a:solidFill>
                  <a:srgbClr val="FF0000"/>
                </a:solidFill>
                <a:latin typeface="Arial" panose="020B0604020202020204" pitchFamily="34" charset="0"/>
              </a:rPr>
              <a:t>(</a:t>
            </a:r>
            <a:r>
              <a:rPr lang="en-US" sz="3600" dirty="0">
                <a:solidFill>
                  <a:srgbClr val="D55500"/>
                </a:solidFill>
                <a:latin typeface="Arial" panose="020B0604020202020204" pitchFamily="34" charset="0"/>
              </a:rPr>
              <a:t>to his anointed</a:t>
            </a:r>
            <a:r>
              <a:rPr lang="en-US" sz="3600" dirty="0">
                <a:solidFill>
                  <a:srgbClr val="FF0000"/>
                </a:solidFill>
                <a:latin typeface="Arial" panose="020B0604020202020204" pitchFamily="34" charset="0"/>
              </a:rPr>
              <a:t>)</a:t>
            </a:r>
            <a:endParaRPr lang="en-US" sz="3600" dirty="0">
              <a:solidFill>
                <a:srgbClr val="001320"/>
              </a:solidFill>
              <a:latin typeface="Ezra SIL" panose="02000400000000000000" pitchFamily="2" charset="-79"/>
              <a:cs typeface="Ezra SIL" panose="02000400000000000000" pitchFamily="2" charset="-79"/>
            </a:endParaRPr>
          </a:p>
          <a:p>
            <a:r>
              <a:rPr lang="en-US" sz="2800" dirty="0">
                <a:solidFill>
                  <a:srgbClr val="001320"/>
                </a:solidFill>
                <a:latin typeface="Ezra SIL" panose="02000400000000000000" pitchFamily="2" charset="-79"/>
                <a:cs typeface="Ezra SIL" panose="02000400000000000000" pitchFamily="2" charset="-79"/>
              </a:rPr>
              <a:t>The term “anointed” is the Hebrew term for “Messiah.”</a:t>
            </a:r>
          </a:p>
          <a:p>
            <a:r>
              <a:rPr lang="en-US" sz="2800" dirty="0">
                <a:solidFill>
                  <a:srgbClr val="001320"/>
                </a:solidFill>
                <a:latin typeface="Ezra SIL" panose="02000400000000000000" pitchFamily="2" charset="-79"/>
                <a:cs typeface="Ezra SIL" panose="02000400000000000000" pitchFamily="2" charset="-79"/>
              </a:rPr>
              <a:t>This exact form occurs 2 other places: 2 Sam. 22:52 and Psalm 18:50. Both of those refer to David.</a:t>
            </a:r>
          </a:p>
          <a:p>
            <a:r>
              <a:rPr lang="en-US" sz="2800" dirty="0">
                <a:latin typeface="Ezra SIL SR" panose="02000400000000000000" pitchFamily="2" charset="-79"/>
                <a:ea typeface="Calibri" panose="020F0502020204030204" pitchFamily="34" charset="0"/>
                <a:cs typeface="Ezra SIL SR" panose="02000400000000000000" pitchFamily="2" charset="-79"/>
              </a:rPr>
              <a:t>Anointed can also imply a king or ruler or priest to deliver someone.</a:t>
            </a:r>
          </a:p>
          <a:p>
            <a:r>
              <a:rPr lang="en-US" sz="2800" dirty="0">
                <a:latin typeface="Ezra SIL SR" panose="02000400000000000000" pitchFamily="2" charset="-79"/>
                <a:ea typeface="Calibri" panose="020F0502020204030204" pitchFamily="34" charset="0"/>
                <a:cs typeface="Ezra SIL SR" panose="02000400000000000000" pitchFamily="2" charset="-79"/>
              </a:rPr>
              <a:t>God led the way for Cyrus to become Persia’s King. God elevated him to that place. God took Cyrus by the hand and showed him the mission that awaited him. God called Cyrus the anointed. </a:t>
            </a:r>
          </a:p>
          <a:p>
            <a:r>
              <a:rPr lang="en-US" sz="2800" dirty="0">
                <a:latin typeface="Ezra SIL SR" panose="02000400000000000000" pitchFamily="2" charset="-79"/>
                <a:ea typeface="Calibri" panose="020F0502020204030204" pitchFamily="34" charset="0"/>
                <a:cs typeface="Ezra SIL SR" panose="02000400000000000000" pitchFamily="2" charset="-79"/>
              </a:rPr>
              <a:t>Cyrus credited the Babylonian god </a:t>
            </a:r>
            <a:r>
              <a:rPr lang="en-US" sz="2800" dirty="0" err="1">
                <a:latin typeface="Ezra SIL SR" panose="02000400000000000000" pitchFamily="2" charset="-79"/>
                <a:ea typeface="Calibri" panose="020F0502020204030204" pitchFamily="34" charset="0"/>
                <a:cs typeface="Ezra SIL SR" panose="02000400000000000000" pitchFamily="2" charset="-79"/>
              </a:rPr>
              <a:t>Marduk</a:t>
            </a:r>
            <a:r>
              <a:rPr lang="en-US" sz="2800" dirty="0">
                <a:latin typeface="Ezra SIL SR" panose="02000400000000000000" pitchFamily="2" charset="-79"/>
                <a:ea typeface="Calibri" panose="020F0502020204030204" pitchFamily="34" charset="0"/>
                <a:cs typeface="Ezra SIL SR" panose="02000400000000000000" pitchFamily="2" charset="-79"/>
              </a:rPr>
              <a:t> (as written on the Cyrus Cylinder) for his success.</a:t>
            </a:r>
            <a:endParaRPr lang="en-US" sz="2800" dirty="0">
              <a:solidFill>
                <a:srgbClr val="001320"/>
              </a:solidFill>
              <a:latin typeface="Ezra SIL SR" panose="02000400000000000000" pitchFamily="2" charset="-79"/>
              <a:cs typeface="Ezra SIL SR" panose="02000400000000000000" pitchFamily="2" charset="-79"/>
            </a:endParaRPr>
          </a:p>
          <a:p>
            <a:endParaRPr lang="en-US" sz="2800" dirty="0">
              <a:solidFill>
                <a:srgbClr val="001320"/>
              </a:solidFill>
              <a:latin typeface="Ezra SIL" panose="02000400000000000000" pitchFamily="2" charset="-79"/>
              <a:cs typeface="Ezra SIL" panose="02000400000000000000" pitchFamily="2" charset="-79"/>
            </a:endParaRPr>
          </a:p>
          <a:p>
            <a:endParaRPr lang="en-US" sz="2800" dirty="0">
              <a:solidFill>
                <a:srgbClr val="001320"/>
              </a:solidFill>
              <a:latin typeface="Ezra SIL" panose="02000400000000000000" pitchFamily="2" charset="-79"/>
              <a:cs typeface="Ezra SIL" panose="02000400000000000000" pitchFamily="2" charset="-79"/>
            </a:endParaRPr>
          </a:p>
          <a:p>
            <a:endParaRPr lang="en-US" sz="3600" dirty="0"/>
          </a:p>
        </p:txBody>
      </p:sp>
    </p:spTree>
    <p:extLst>
      <p:ext uri="{BB962C8B-B14F-4D97-AF65-F5344CB8AC3E}">
        <p14:creationId xmlns:p14="http://schemas.microsoft.com/office/powerpoint/2010/main" val="114401832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1306</TotalTime>
  <Words>8</Words>
  <Application>Microsoft Office PowerPoint</Application>
  <PresentationFormat>Custom</PresentationFormat>
  <Paragraphs>10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Wisp</vt:lpstr>
      <vt:lpstr>God’s Shaping of His Story </vt:lpstr>
      <vt:lpstr>PowerPoint Presentation</vt:lpstr>
      <vt:lpstr>PowerPoint Presentation</vt:lpstr>
      <vt:lpstr>Anointed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Leaving your Past, and Finding His Future</dc:title>
  <dc:creator>Christopher Keefer</dc:creator>
  <cp:lastModifiedBy>Marshall Taylor</cp:lastModifiedBy>
  <cp:revision>11</cp:revision>
  <dcterms:created xsi:type="dcterms:W3CDTF">2017-06-17T20:53:09Z</dcterms:created>
  <dcterms:modified xsi:type="dcterms:W3CDTF">2017-06-27T19:30:35Z</dcterms:modified>
</cp:coreProperties>
</file>